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7b6836921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07b6836921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Suz</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7359dc5f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7359dc5f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7359dc5f8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7359dc5f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7359dc5f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7359dc5f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Wisdom</a:t>
            </a:r>
            <a:endParaRPr/>
          </a:p>
          <a:p>
            <a:pPr indent="0" lvl="0" marL="0" rtl="0" algn="l">
              <a:spcBef>
                <a:spcPts val="0"/>
              </a:spcBef>
              <a:spcAft>
                <a:spcPts val="0"/>
              </a:spcAft>
              <a:buNone/>
            </a:pPr>
            <a:r>
              <a:rPr lang="en"/>
              <a:t>Here we split our data into 99,36, 38. 173 out of 369 i.e ~0.47 % of the entire dataset.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7359dc5f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7359dc5f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Suz</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7359dc5f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7359dc5f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Suz</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7359dc5f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7359dc5f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Suz</a:t>
            </a:r>
            <a:endParaRPr/>
          </a:p>
          <a:p>
            <a:pPr indent="0" lvl="0" marL="0" rtl="0" algn="l">
              <a:spcBef>
                <a:spcPts val="0"/>
              </a:spcBef>
              <a:spcAft>
                <a:spcPts val="0"/>
              </a:spcAft>
              <a:buNone/>
            </a:pPr>
            <a:r>
              <a:rPr lang="en"/>
              <a:t>In order left to right(</a:t>
            </a:r>
            <a:endParaRPr/>
          </a:p>
          <a:p>
            <a:pPr indent="0" lvl="0" marL="0" rtl="0" algn="l">
              <a:spcBef>
                <a:spcPts val="0"/>
              </a:spcBef>
              <a:spcAft>
                <a:spcPts val="0"/>
              </a:spcAft>
              <a:buNone/>
            </a:pPr>
            <a:r>
              <a:rPr lang="en"/>
              <a:t>T1-3 different views </a:t>
            </a:r>
            <a:r>
              <a:rPr lang="en"/>
              <a:t>going through the scans</a:t>
            </a:r>
            <a:endParaRPr/>
          </a:p>
          <a:p>
            <a:pPr indent="0" lvl="0" marL="0" rtl="0" algn="l">
              <a:spcBef>
                <a:spcPts val="0"/>
              </a:spcBef>
              <a:spcAft>
                <a:spcPts val="0"/>
              </a:spcAft>
              <a:buNone/>
            </a:pPr>
            <a:r>
              <a:rPr lang="en"/>
              <a:t>Limitation is </a:t>
            </a:r>
            <a:r>
              <a:rPr lang="en"/>
              <a:t>scanning</a:t>
            </a:r>
            <a:r>
              <a:rPr lang="en"/>
              <a:t> techniques are not standardized and not all of these are </a:t>
            </a:r>
            <a:r>
              <a:rPr lang="en"/>
              <a:t>regularly</a:t>
            </a:r>
            <a:r>
              <a:rPr lang="en"/>
              <a:t> done for every patient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7359dc5f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7359dc5f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Wisdom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7359dc5f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7359dc5f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Wisdom</a:t>
            </a:r>
            <a:endParaRPr/>
          </a:p>
          <a:p>
            <a:pPr indent="0" lvl="0" marL="0" rtl="0" algn="l">
              <a:spcBef>
                <a:spcPts val="0"/>
              </a:spcBef>
              <a:spcAft>
                <a:spcPts val="0"/>
              </a:spcAft>
              <a:buNone/>
            </a:pPr>
            <a:r>
              <a:rPr lang="en"/>
              <a:t>Augmentations help to make the model more </a:t>
            </a:r>
            <a:r>
              <a:rPr lang="en"/>
              <a:t>robust</a:t>
            </a:r>
            <a:r>
              <a:rPr lang="en"/>
              <a:t> for various types of images that could be in the test set</a:t>
            </a:r>
            <a:endParaRPr/>
          </a:p>
          <a:p>
            <a:pPr indent="0" lvl="0" marL="0" rtl="0" algn="l">
              <a:spcBef>
                <a:spcPts val="0"/>
              </a:spcBef>
              <a:spcAft>
                <a:spcPts val="0"/>
              </a:spcAft>
              <a:buNone/>
            </a:pPr>
            <a:r>
              <a:rPr lang="en"/>
              <a:t>Reduce overfitting</a:t>
            </a:r>
            <a:endParaRPr/>
          </a:p>
          <a:p>
            <a:pPr indent="0" lvl="0" marL="0" rtl="0" algn="l">
              <a:spcBef>
                <a:spcPts val="0"/>
              </a:spcBef>
              <a:spcAft>
                <a:spcPts val="0"/>
              </a:spcAft>
              <a:buNone/>
            </a:pPr>
            <a:r>
              <a:rPr lang="en"/>
              <a:t>At the edge of the brain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7359dc5f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7359dc5f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Suz</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7359dc5f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7359dc5f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Wisdom</a:t>
            </a:r>
            <a:endParaRPr/>
          </a:p>
          <a:p>
            <a:pPr indent="0" lvl="0" marL="0" rtl="0" algn="l">
              <a:spcBef>
                <a:spcPts val="0"/>
              </a:spcBef>
              <a:spcAft>
                <a:spcPts val="0"/>
              </a:spcAft>
              <a:buNone/>
            </a:pPr>
            <a:r>
              <a:rPr lang="en"/>
              <a:t>we could have set up a manual lr scheduler, but this would require tuning/cv to set the hyperparams like #by what value to reduce or increase lr and when.</a:t>
            </a:r>
            <a:endParaRPr/>
          </a:p>
          <a:p>
            <a:pPr indent="0" lvl="0" marL="0" rtl="0" algn="l">
              <a:spcBef>
                <a:spcPts val="0"/>
              </a:spcBef>
              <a:spcAft>
                <a:spcPts val="0"/>
              </a:spcAft>
              <a:buNone/>
            </a:pPr>
            <a:r>
              <a:rPr lang="en"/>
              <a:t>DS we employ to train a deeper model. Not sure on the exact mechanics but my intuition is by getting a sense of what the losses are in the deeper levels we and concatenating with outputlayer we could train models that would learn increasingly </a:t>
            </a:r>
            <a:r>
              <a:rPr lang="en"/>
              <a:t>reasonable</a:t>
            </a:r>
            <a:r>
              <a:rPr lang="en"/>
              <a:t> </a:t>
            </a:r>
            <a:r>
              <a:rPr lang="en"/>
              <a:t>features (deeper).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7359dc5f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7359dc5f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Wisdom</a:t>
            </a:r>
            <a:endParaRPr/>
          </a:p>
          <a:p>
            <a:pPr indent="0" lvl="0" marL="0" rtl="0" algn="l">
              <a:spcBef>
                <a:spcPts val="0"/>
              </a:spcBef>
              <a:spcAft>
                <a:spcPts val="0"/>
              </a:spcAft>
              <a:buNone/>
            </a:pPr>
            <a:r>
              <a:rPr lang="en"/>
              <a:t>E</a:t>
            </a:r>
            <a:r>
              <a:rPr lang="en"/>
              <a:t>ach fold has a unique training and test set resulting in the validation dice score, whereas the test dice score indicates how each model compares in predicting a common set of tumors. We can see that fold 3 performs the best on test set but fold 1 has the best validation score.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We could investigate both of these models weights in future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on average across all folds that our model generalizes well, as the numbers on our validation and test dice are very similar.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Due to the small number of epochs used in training and the reasonable results we get, we anticipate that if trained for longer and with more data we could achieve performance close to that of other BraTS competitors.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SOTA is .93</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7359dc5f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7359dc5f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Suz</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14"/>
          <p:cNvSpPr txBox="1"/>
          <p:nvPr>
            <p:ph type="title"/>
          </p:nvPr>
        </p:nvSpPr>
        <p:spPr>
          <a:xfrm>
            <a:off x="678250" y="6560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92" name="Google Shape;92;p14"/>
          <p:cNvSpPr txBox="1"/>
          <p:nvPr>
            <p:ph idx="1" type="body"/>
          </p:nvPr>
        </p:nvSpPr>
        <p:spPr>
          <a:xfrm>
            <a:off x="727650" y="129042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3" name="Google Shape;9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1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16"/>
          <p:cNvSpPr txBox="1"/>
          <p:nvPr>
            <p:ph type="title"/>
          </p:nvPr>
        </p:nvSpPr>
        <p:spPr>
          <a:xfrm>
            <a:off x="727800" y="6560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06" name="Google Shape;106;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17"/>
          <p:cNvGrpSpPr/>
          <p:nvPr/>
        </p:nvGrpSpPr>
        <p:grpSpPr>
          <a:xfrm>
            <a:off x="830392" y="1191256"/>
            <a:ext cx="745763" cy="45826"/>
            <a:chOff x="4580561" y="2589004"/>
            <a:chExt cx="1064464" cy="25200"/>
          </a:xfrm>
        </p:grpSpPr>
        <p:sp>
          <p:nvSpPr>
            <p:cNvPr id="110" name="Google Shape;110;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p17"/>
          <p:cNvSpPr txBox="1"/>
          <p:nvPr>
            <p:ph type="title"/>
          </p:nvPr>
        </p:nvSpPr>
        <p:spPr>
          <a:xfrm>
            <a:off x="721225" y="551525"/>
            <a:ext cx="6098400" cy="5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13" name="Google Shape;113;p17"/>
          <p:cNvSpPr txBox="1"/>
          <p:nvPr>
            <p:ph idx="1" type="body"/>
          </p:nvPr>
        </p:nvSpPr>
        <p:spPr>
          <a:xfrm>
            <a:off x="721225" y="13584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4" name="Google Shape;114;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5" name="Shape 115"/>
        <p:cNvGrpSpPr/>
        <p:nvPr/>
      </p:nvGrpSpPr>
      <p:grpSpPr>
        <a:xfrm>
          <a:off x="0" y="0"/>
          <a:ext cx="0" cy="0"/>
          <a:chOff x="0" y="0"/>
          <a:chExt cx="0" cy="0"/>
        </a:xfrm>
      </p:grpSpPr>
      <p:sp>
        <p:nvSpPr>
          <p:cNvPr id="116" name="Google Shape;116;p18"/>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p18"/>
          <p:cNvGrpSpPr/>
          <p:nvPr/>
        </p:nvGrpSpPr>
        <p:grpSpPr>
          <a:xfrm>
            <a:off x="830392" y="1191256"/>
            <a:ext cx="745763" cy="45826"/>
            <a:chOff x="4580561" y="2589004"/>
            <a:chExt cx="1064464" cy="25200"/>
          </a:xfrm>
        </p:grpSpPr>
        <p:sp>
          <p:nvSpPr>
            <p:cNvPr id="118" name="Google Shape;11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p1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21" name="Google Shape;121;p1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2" name="Google Shape;122;p18"/>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3" name="Google Shape;123;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 name="Shape 124"/>
        <p:cNvGrpSpPr/>
        <p:nvPr/>
      </p:nvGrpSpPr>
      <p:grpSpPr>
        <a:xfrm>
          <a:off x="0" y="0"/>
          <a:ext cx="0" cy="0"/>
          <a:chOff x="0" y="0"/>
          <a:chExt cx="0" cy="0"/>
        </a:xfrm>
      </p:grpSpPr>
      <p:sp>
        <p:nvSpPr>
          <p:cNvPr id="125" name="Google Shape;125;p1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26" name="Google Shape;126;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7" name="Shape 127"/>
        <p:cNvGrpSpPr/>
        <p:nvPr/>
      </p:nvGrpSpPr>
      <p:grpSpPr>
        <a:xfrm>
          <a:off x="0" y="0"/>
          <a:ext cx="0" cy="0"/>
          <a:chOff x="0" y="0"/>
          <a:chExt cx="0" cy="0"/>
        </a:xfrm>
      </p:grpSpPr>
      <p:grpSp>
        <p:nvGrpSpPr>
          <p:cNvPr id="128" name="Google Shape;128;p20"/>
          <p:cNvGrpSpPr/>
          <p:nvPr/>
        </p:nvGrpSpPr>
        <p:grpSpPr>
          <a:xfrm>
            <a:off x="830392" y="4169130"/>
            <a:ext cx="745763" cy="45826"/>
            <a:chOff x="4580561" y="2589004"/>
            <a:chExt cx="1064464" cy="25200"/>
          </a:xfrm>
        </p:grpSpPr>
        <p:sp>
          <p:nvSpPr>
            <p:cNvPr id="129" name="Google Shape;129;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20"/>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32" name="Google Shape;132;p20"/>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133" name="Google Shape;133;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678250" y="6560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7650" y="129042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7800" y="6560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7713" y="1300650"/>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1991" y="1300650"/>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7800" y="6560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21225" y="551525"/>
            <a:ext cx="6098400" cy="5760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13584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gif"/><Relationship Id="rId4" Type="http://schemas.openxmlformats.org/officeDocument/2006/relationships/image" Target="../media/image10.gif"/><Relationship Id="rId5" Type="http://schemas.openxmlformats.org/officeDocument/2006/relationships/image" Target="../media/image5.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Segmentation of Brain Tumors from Multiple MRI Sequences</a:t>
            </a:r>
            <a:endParaRPr/>
          </a:p>
        </p:txBody>
      </p:sp>
      <p:sp>
        <p:nvSpPr>
          <p:cNvPr id="141" name="Google Shape;141;p22"/>
          <p:cNvSpPr txBox="1"/>
          <p:nvPr>
            <p:ph idx="1" type="subTitle"/>
          </p:nvPr>
        </p:nvSpPr>
        <p:spPr>
          <a:xfrm>
            <a:off x="729625" y="3172900"/>
            <a:ext cx="7688100" cy="141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Suzanne Piver and Wisdom Ikezogwo </a:t>
            </a:r>
            <a:endParaRPr/>
          </a:p>
          <a:p>
            <a:pPr indent="0" lvl="0" marL="0" rtl="0" algn="l">
              <a:spcBef>
                <a:spcPts val="0"/>
              </a:spcBef>
              <a:spcAft>
                <a:spcPts val="0"/>
              </a:spcAft>
              <a:buNone/>
            </a:pPr>
            <a:r>
              <a:rPr lang="en"/>
              <a:t>CSE/ECE 577</a:t>
            </a:r>
            <a:endParaRPr/>
          </a:p>
          <a:p>
            <a:pPr indent="0" lvl="0" marL="0" rtl="0" algn="l">
              <a:spcBef>
                <a:spcPts val="0"/>
              </a:spcBef>
              <a:spcAft>
                <a:spcPts val="0"/>
              </a:spcAft>
              <a:buNone/>
            </a:pPr>
            <a:r>
              <a:rPr lang="en"/>
              <a:t>Final Project</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678250" y="6560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Conclusion</a:t>
            </a:r>
            <a:endParaRPr>
              <a:latin typeface="Lato"/>
              <a:ea typeface="Lato"/>
              <a:cs typeface="Lato"/>
              <a:sym typeface="Lato"/>
            </a:endParaRPr>
          </a:p>
        </p:txBody>
      </p:sp>
      <p:grpSp>
        <p:nvGrpSpPr>
          <p:cNvPr id="220" name="Google Shape;220;p31"/>
          <p:cNvGrpSpPr/>
          <p:nvPr/>
        </p:nvGrpSpPr>
        <p:grpSpPr>
          <a:xfrm>
            <a:off x="727650" y="1331959"/>
            <a:ext cx="7688700" cy="3597931"/>
            <a:chOff x="0" y="41534"/>
            <a:chExt cx="7688700" cy="3597931"/>
          </a:xfrm>
        </p:grpSpPr>
        <p:sp>
          <p:nvSpPr>
            <p:cNvPr id="221" name="Google Shape;221;p31"/>
            <p:cNvSpPr/>
            <p:nvPr/>
          </p:nvSpPr>
          <p:spPr>
            <a:xfrm>
              <a:off x="0" y="248174"/>
              <a:ext cx="7688700" cy="1719900"/>
            </a:xfrm>
            <a:prstGeom prst="rect">
              <a:avLst/>
            </a:prstGeom>
            <a:solidFill>
              <a:schemeClr val="lt1">
                <a:alpha val="89803"/>
              </a:schemeClr>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txBox="1"/>
            <p:nvPr/>
          </p:nvSpPr>
          <p:spPr>
            <a:xfrm>
              <a:off x="0" y="248174"/>
              <a:ext cx="7688700" cy="1719900"/>
            </a:xfrm>
            <a:prstGeom prst="rect">
              <a:avLst/>
            </a:prstGeom>
            <a:noFill/>
            <a:ln>
              <a:noFill/>
            </a:ln>
          </p:spPr>
          <p:txBody>
            <a:bodyPr anchorCtr="0" anchor="t" bIns="99550" lIns="596725" spcFirstLastPara="1" rIns="596725" wrap="square" tIns="291575">
              <a:noAutofit/>
            </a:bodyPr>
            <a:lstStyle/>
            <a:p>
              <a:pPr indent="-114300" lvl="1" marL="114300" marR="0" rtl="0" algn="l">
                <a:lnSpc>
                  <a:spcPct val="150000"/>
                </a:lnSpc>
                <a:spcBef>
                  <a:spcPts val="0"/>
                </a:spcBef>
                <a:spcAft>
                  <a:spcPts val="0"/>
                </a:spcAft>
                <a:buClr>
                  <a:srgbClr val="000000"/>
                </a:buClr>
                <a:buSzPts val="1400"/>
                <a:buFont typeface="Arial"/>
                <a:buChar char="•"/>
              </a:pPr>
              <a:r>
                <a:rPr b="0" i="0" lang="en" sz="1400" u="none" cap="none" strike="noStrike">
                  <a:solidFill>
                    <a:schemeClr val="dk2"/>
                  </a:solidFill>
                  <a:latin typeface="Lato"/>
                  <a:ea typeface="Lato"/>
                  <a:cs typeface="Lato"/>
                  <a:sym typeface="Lato"/>
                </a:rPr>
                <a:t>A 3D U-Net model can segment tumors from MRI scans</a:t>
              </a:r>
              <a:endParaRPr b="0" i="0" sz="1400" u="none" cap="none" strike="noStrike">
                <a:solidFill>
                  <a:schemeClr val="dk2"/>
                </a:solidFill>
                <a:latin typeface="Lato"/>
                <a:ea typeface="Lato"/>
                <a:cs typeface="Lato"/>
                <a:sym typeface="Lato"/>
              </a:endParaRPr>
            </a:p>
            <a:p>
              <a:pPr indent="-114300" lvl="1" marL="114300" marR="0" rtl="0" algn="l">
                <a:lnSpc>
                  <a:spcPct val="150000"/>
                </a:lnSpc>
                <a:spcBef>
                  <a:spcPts val="210"/>
                </a:spcBef>
                <a:spcAft>
                  <a:spcPts val="0"/>
                </a:spcAft>
                <a:buClr>
                  <a:srgbClr val="000000"/>
                </a:buClr>
                <a:buSzPts val="1400"/>
                <a:buFont typeface="Arial"/>
                <a:buChar char="•"/>
              </a:pPr>
              <a:r>
                <a:rPr b="0" i="0" lang="en" sz="1400" u="none" cap="none" strike="noStrike">
                  <a:solidFill>
                    <a:schemeClr val="dk2"/>
                  </a:solidFill>
                  <a:latin typeface="Lato"/>
                  <a:ea typeface="Lato"/>
                  <a:cs typeface="Lato"/>
                  <a:sym typeface="Lato"/>
                </a:rPr>
                <a:t>Kfold illustrates good generalization over the data</a:t>
              </a:r>
              <a:endParaRPr b="0" i="0" sz="1400" u="none" cap="none" strike="noStrike">
                <a:solidFill>
                  <a:schemeClr val="dk2"/>
                </a:solidFill>
                <a:latin typeface="Lato"/>
                <a:ea typeface="Lato"/>
                <a:cs typeface="Lato"/>
                <a:sym typeface="Lato"/>
              </a:endParaRPr>
            </a:p>
            <a:p>
              <a:pPr indent="-114300" lvl="1" marL="114300" marR="0" rtl="0" algn="l">
                <a:lnSpc>
                  <a:spcPct val="150000"/>
                </a:lnSpc>
                <a:spcBef>
                  <a:spcPts val="210"/>
                </a:spcBef>
                <a:spcAft>
                  <a:spcPts val="0"/>
                </a:spcAft>
                <a:buClr>
                  <a:srgbClr val="000000"/>
                </a:buClr>
                <a:buSzPts val="1400"/>
                <a:buFont typeface="Arial"/>
                <a:buChar char="•"/>
              </a:pPr>
              <a:r>
                <a:rPr lang="en">
                  <a:solidFill>
                    <a:schemeClr val="dk2"/>
                  </a:solidFill>
                  <a:latin typeface="Lato"/>
                  <a:ea typeface="Lato"/>
                  <a:cs typeface="Lato"/>
                  <a:sym typeface="Lato"/>
                </a:rPr>
                <a:t>More epochs </a:t>
              </a:r>
              <a:r>
                <a:rPr lang="en">
                  <a:solidFill>
                    <a:schemeClr val="dk2"/>
                  </a:solidFill>
                  <a:latin typeface="Lato"/>
                  <a:ea typeface="Lato"/>
                  <a:cs typeface="Lato"/>
                  <a:sym typeface="Lato"/>
                </a:rPr>
                <a:t>with</a:t>
              </a:r>
              <a:r>
                <a:rPr lang="en">
                  <a:solidFill>
                    <a:schemeClr val="dk2"/>
                  </a:solidFill>
                  <a:latin typeface="Lato"/>
                  <a:ea typeface="Lato"/>
                  <a:cs typeface="Lato"/>
                  <a:sym typeface="Lato"/>
                </a:rPr>
                <a:t> all the training data</a:t>
              </a:r>
              <a:r>
                <a:rPr b="0" i="0" lang="en" sz="1400" u="none" cap="none" strike="noStrike">
                  <a:solidFill>
                    <a:schemeClr val="dk2"/>
                  </a:solidFill>
                  <a:latin typeface="Lato"/>
                  <a:ea typeface="Lato"/>
                  <a:cs typeface="Lato"/>
                  <a:sym typeface="Lato"/>
                </a:rPr>
                <a:t> </a:t>
              </a:r>
              <a:r>
                <a:rPr lang="en">
                  <a:solidFill>
                    <a:schemeClr val="dk2"/>
                  </a:solidFill>
                  <a:latin typeface="Lato"/>
                  <a:ea typeface="Lato"/>
                  <a:cs typeface="Lato"/>
                  <a:sym typeface="Lato"/>
                </a:rPr>
                <a:t>using </a:t>
              </a:r>
              <a:r>
                <a:rPr b="0" i="0" lang="en" sz="1400" u="none" cap="none" strike="noStrike">
                  <a:solidFill>
                    <a:schemeClr val="dk2"/>
                  </a:solidFill>
                  <a:latin typeface="Lato"/>
                  <a:ea typeface="Lato"/>
                  <a:cs typeface="Lato"/>
                  <a:sym typeface="Lato"/>
                </a:rPr>
                <a:t>a better machine </a:t>
              </a:r>
              <a:r>
                <a:rPr lang="en">
                  <a:solidFill>
                    <a:schemeClr val="dk2"/>
                  </a:solidFill>
                  <a:latin typeface="Lato"/>
                  <a:ea typeface="Lato"/>
                  <a:cs typeface="Lato"/>
                  <a:sym typeface="Lato"/>
                </a:rPr>
                <a:t>could </a:t>
              </a:r>
              <a:r>
                <a:rPr b="0" i="0" lang="en" sz="1400" u="none" cap="none" strike="noStrike">
                  <a:solidFill>
                    <a:schemeClr val="dk2"/>
                  </a:solidFill>
                  <a:latin typeface="Lato"/>
                  <a:ea typeface="Lato"/>
                  <a:cs typeface="Lato"/>
                  <a:sym typeface="Lato"/>
                </a:rPr>
                <a:t>provide results similar to other competitors</a:t>
              </a:r>
              <a:endParaRPr b="0" i="0" sz="1400" u="none" cap="none" strike="noStrike">
                <a:solidFill>
                  <a:schemeClr val="dk2"/>
                </a:solidFill>
                <a:latin typeface="Lato"/>
                <a:ea typeface="Lato"/>
                <a:cs typeface="Lato"/>
                <a:sym typeface="Lato"/>
              </a:endParaRPr>
            </a:p>
          </p:txBody>
        </p:sp>
        <p:sp>
          <p:nvSpPr>
            <p:cNvPr id="223" name="Google Shape;223;p31"/>
            <p:cNvSpPr/>
            <p:nvPr/>
          </p:nvSpPr>
          <p:spPr>
            <a:xfrm>
              <a:off x="384435" y="41534"/>
              <a:ext cx="5382090" cy="413280"/>
            </a:xfrm>
            <a:prstGeom prst="roundRect">
              <a:avLst>
                <a:gd fmla="val 16667" name="adj"/>
              </a:avLst>
            </a:prstGeom>
            <a:solidFill>
              <a:srgbClr val="1A998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nvSpPr>
          <p:spPr>
            <a:xfrm>
              <a:off x="404610" y="61709"/>
              <a:ext cx="5341740" cy="372930"/>
            </a:xfrm>
            <a:prstGeom prst="rect">
              <a:avLst/>
            </a:prstGeom>
            <a:noFill/>
            <a:ln>
              <a:noFill/>
            </a:ln>
          </p:spPr>
          <p:txBody>
            <a:bodyPr anchorCtr="0" anchor="ctr" bIns="0" lIns="203425" spcFirstLastPara="1" rIns="203425" wrap="square" tIns="0">
              <a:noAutofit/>
            </a:bodyPr>
            <a:lstStyle/>
            <a:p>
              <a:pPr indent="0" lvl="0" marL="0" marR="0" rtl="0" algn="l">
                <a:lnSpc>
                  <a:spcPct val="9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Results</a:t>
              </a:r>
              <a:endParaRPr b="0" i="0" sz="1400" u="none" cap="none" strike="noStrike">
                <a:solidFill>
                  <a:schemeClr val="lt1"/>
                </a:solidFill>
                <a:latin typeface="Lato"/>
                <a:ea typeface="Lato"/>
                <a:cs typeface="Lato"/>
                <a:sym typeface="Lato"/>
              </a:endParaRPr>
            </a:p>
          </p:txBody>
        </p:sp>
        <p:sp>
          <p:nvSpPr>
            <p:cNvPr id="225" name="Google Shape;225;p31"/>
            <p:cNvSpPr/>
            <p:nvPr/>
          </p:nvSpPr>
          <p:spPr>
            <a:xfrm>
              <a:off x="0" y="2250315"/>
              <a:ext cx="7688700" cy="1389150"/>
            </a:xfrm>
            <a:prstGeom prst="rect">
              <a:avLst/>
            </a:prstGeom>
            <a:solidFill>
              <a:schemeClr val="lt1">
                <a:alpha val="89803"/>
              </a:schemeClr>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txBox="1"/>
            <p:nvPr/>
          </p:nvSpPr>
          <p:spPr>
            <a:xfrm>
              <a:off x="0" y="2250315"/>
              <a:ext cx="7688700" cy="1389150"/>
            </a:xfrm>
            <a:prstGeom prst="rect">
              <a:avLst/>
            </a:prstGeom>
            <a:noFill/>
            <a:ln>
              <a:noFill/>
            </a:ln>
          </p:spPr>
          <p:txBody>
            <a:bodyPr anchorCtr="0" anchor="t" bIns="99550" lIns="596725" spcFirstLastPara="1" rIns="596725" wrap="square" tIns="291575">
              <a:noAutofit/>
            </a:bodyPr>
            <a:lstStyle/>
            <a:p>
              <a:pPr indent="-114300" lvl="1" marL="114300" marR="0" rtl="0" algn="l">
                <a:lnSpc>
                  <a:spcPct val="150000"/>
                </a:lnSpc>
                <a:spcBef>
                  <a:spcPts val="0"/>
                </a:spcBef>
                <a:spcAft>
                  <a:spcPts val="0"/>
                </a:spcAft>
                <a:buClr>
                  <a:srgbClr val="000000"/>
                </a:buClr>
                <a:buSzPts val="1400"/>
                <a:buFont typeface="Arial"/>
                <a:buChar char="•"/>
              </a:pPr>
              <a:r>
                <a:rPr b="0" i="0" lang="en" sz="1400" u="none" cap="none" strike="noStrike">
                  <a:solidFill>
                    <a:schemeClr val="dk2"/>
                  </a:solidFill>
                  <a:latin typeface="Lato"/>
                  <a:ea typeface="Lato"/>
                  <a:cs typeface="Lato"/>
                  <a:sym typeface="Lato"/>
                </a:rPr>
                <a:t>Initialize models using weights from best folds </a:t>
              </a:r>
              <a:endParaRPr b="0" i="0" sz="1400" u="none" cap="none" strike="noStrike">
                <a:solidFill>
                  <a:schemeClr val="dk2"/>
                </a:solidFill>
                <a:latin typeface="Lato"/>
                <a:ea typeface="Lato"/>
                <a:cs typeface="Lato"/>
                <a:sym typeface="Lato"/>
              </a:endParaRPr>
            </a:p>
            <a:p>
              <a:pPr indent="-114300" lvl="1" marL="114300" marR="0" rtl="0" algn="l">
                <a:lnSpc>
                  <a:spcPct val="150000"/>
                </a:lnSpc>
                <a:spcBef>
                  <a:spcPts val="210"/>
                </a:spcBef>
                <a:spcAft>
                  <a:spcPts val="0"/>
                </a:spcAft>
                <a:buClr>
                  <a:srgbClr val="000000"/>
                </a:buClr>
                <a:buSzPts val="1400"/>
                <a:buFont typeface="Arial"/>
                <a:buChar char="•"/>
              </a:pPr>
              <a:r>
                <a:rPr b="0" i="0" lang="en" sz="1400" u="none" cap="none" strike="noStrike">
                  <a:solidFill>
                    <a:schemeClr val="dk2"/>
                  </a:solidFill>
                  <a:latin typeface="Lato"/>
                  <a:ea typeface="Lato"/>
                  <a:cs typeface="Lato"/>
                  <a:sym typeface="Lato"/>
                </a:rPr>
                <a:t>Train a model for tumor regions </a:t>
              </a:r>
              <a:endParaRPr b="0" i="0" sz="1400" u="none" cap="none" strike="noStrike">
                <a:solidFill>
                  <a:schemeClr val="dk2"/>
                </a:solidFill>
                <a:latin typeface="Lato"/>
                <a:ea typeface="Lato"/>
                <a:cs typeface="Lato"/>
                <a:sym typeface="Lato"/>
              </a:endParaRPr>
            </a:p>
            <a:p>
              <a:pPr indent="-114300" lvl="1" marL="114300" marR="0" rtl="0" algn="l">
                <a:lnSpc>
                  <a:spcPct val="150000"/>
                </a:lnSpc>
                <a:spcBef>
                  <a:spcPts val="210"/>
                </a:spcBef>
                <a:spcAft>
                  <a:spcPts val="0"/>
                </a:spcAft>
                <a:buClr>
                  <a:srgbClr val="000000"/>
                </a:buClr>
                <a:buSzPts val="1400"/>
                <a:buFont typeface="Arial"/>
                <a:buChar char="•"/>
              </a:pPr>
              <a:r>
                <a:rPr b="0" i="0" lang="en" sz="1400" u="none" cap="none" strike="noStrike">
                  <a:solidFill>
                    <a:schemeClr val="dk2"/>
                  </a:solidFill>
                  <a:latin typeface="Lato"/>
                  <a:ea typeface="Lato"/>
                  <a:cs typeface="Lato"/>
                  <a:sym typeface="Lato"/>
                </a:rPr>
                <a:t>Train multiple models for each region and use in ensemble format</a:t>
              </a:r>
              <a:endParaRPr b="0" i="0" sz="1400" u="none" cap="none" strike="noStrike">
                <a:solidFill>
                  <a:schemeClr val="dk2"/>
                </a:solidFill>
                <a:latin typeface="Lato"/>
                <a:ea typeface="Lato"/>
                <a:cs typeface="Lato"/>
                <a:sym typeface="Lato"/>
              </a:endParaRPr>
            </a:p>
          </p:txBody>
        </p:sp>
        <p:sp>
          <p:nvSpPr>
            <p:cNvPr id="227" name="Google Shape;227;p31"/>
            <p:cNvSpPr/>
            <p:nvPr/>
          </p:nvSpPr>
          <p:spPr>
            <a:xfrm>
              <a:off x="384435" y="2043675"/>
              <a:ext cx="5382090" cy="413280"/>
            </a:xfrm>
            <a:prstGeom prst="roundRect">
              <a:avLst>
                <a:gd fmla="val 16667" name="adj"/>
              </a:avLst>
            </a:prstGeom>
            <a:solidFill>
              <a:srgbClr val="1A998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txBox="1"/>
            <p:nvPr/>
          </p:nvSpPr>
          <p:spPr>
            <a:xfrm>
              <a:off x="404610" y="2063850"/>
              <a:ext cx="5341740" cy="372930"/>
            </a:xfrm>
            <a:prstGeom prst="rect">
              <a:avLst/>
            </a:prstGeom>
            <a:noFill/>
            <a:ln>
              <a:noFill/>
            </a:ln>
          </p:spPr>
          <p:txBody>
            <a:bodyPr anchorCtr="0" anchor="ctr" bIns="0" lIns="203425" spcFirstLastPara="1" rIns="203425" wrap="square" tIns="0">
              <a:noAutofit/>
            </a:bodyPr>
            <a:lstStyle/>
            <a:p>
              <a:pPr indent="0" lvl="0" marL="0" marR="0" rtl="0" algn="l">
                <a:lnSpc>
                  <a:spcPct val="9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Next Steps</a:t>
              </a:r>
              <a:endParaRPr b="0" i="0" sz="1400" u="none" cap="none" strike="noStrike">
                <a:solidFill>
                  <a:schemeClr val="lt1"/>
                </a:solidFill>
                <a:latin typeface="Lato"/>
                <a:ea typeface="Lato"/>
                <a:cs typeface="Lato"/>
                <a:sym typeface="La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751175" y="849800"/>
            <a:ext cx="7021200" cy="298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a:p>
            <a:pPr indent="0" lvl="0" marL="0" rtl="0" algn="ctr">
              <a:spcBef>
                <a:spcPts val="0"/>
              </a:spcBef>
              <a:spcAft>
                <a:spcPts val="0"/>
              </a:spcAft>
              <a:buNone/>
            </a:pPr>
            <a:r>
              <a:rPr lang="en" sz="1200"/>
              <a:t>suzpiver@uw.edu, wisdomik@uw.edu</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Additional Slides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6782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Scratch Model Performance</a:t>
            </a:r>
            <a:endParaRPr/>
          </a:p>
        </p:txBody>
      </p:sp>
      <p:sp>
        <p:nvSpPr>
          <p:cNvPr id="244" name="Google Shape;244;p34"/>
          <p:cNvSpPr txBox="1"/>
          <p:nvPr>
            <p:ph idx="1" type="body"/>
          </p:nvPr>
        </p:nvSpPr>
        <p:spPr>
          <a:xfrm>
            <a:off x="438325" y="2745750"/>
            <a:ext cx="33579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General trend of decreasing loss</a:t>
            </a:r>
            <a:endParaRPr/>
          </a:p>
          <a:p>
            <a:pPr indent="-298450" lvl="1" marL="914400" rtl="0" algn="l">
              <a:spcBef>
                <a:spcPts val="0"/>
              </a:spcBef>
              <a:spcAft>
                <a:spcPts val="0"/>
              </a:spcAft>
              <a:buSzPts val="1100"/>
              <a:buChar char="○"/>
            </a:pPr>
            <a:r>
              <a:rPr lang="en"/>
              <a:t>Best model at 19 epochs</a:t>
            </a:r>
            <a:endParaRPr/>
          </a:p>
          <a:p>
            <a:pPr indent="-311150" lvl="0" marL="457200" rtl="0" algn="l">
              <a:spcBef>
                <a:spcPts val="0"/>
              </a:spcBef>
              <a:spcAft>
                <a:spcPts val="0"/>
              </a:spcAft>
              <a:buSzPts val="1300"/>
              <a:buChar char="●"/>
            </a:pPr>
            <a:r>
              <a:rPr lang="en"/>
              <a:t>Wide range of </a:t>
            </a:r>
            <a:r>
              <a:rPr lang="en"/>
              <a:t>performance </a:t>
            </a:r>
            <a:r>
              <a:rPr lang="en"/>
              <a:t>on the test set indicating the train and test data are not representative of each other</a:t>
            </a:r>
            <a:endParaRPr/>
          </a:p>
        </p:txBody>
      </p:sp>
      <p:pic>
        <p:nvPicPr>
          <p:cNvPr id="245" name="Google Shape;245;p34"/>
          <p:cNvPicPr preferRelativeResize="0"/>
          <p:nvPr/>
        </p:nvPicPr>
        <p:blipFill>
          <a:blip r:embed="rId3">
            <a:alphaModFix/>
          </a:blip>
          <a:stretch>
            <a:fillRect/>
          </a:stretch>
        </p:blipFill>
        <p:spPr>
          <a:xfrm>
            <a:off x="4254602" y="1076450"/>
            <a:ext cx="4594325" cy="3720650"/>
          </a:xfrm>
          <a:prstGeom prst="rect">
            <a:avLst/>
          </a:prstGeom>
          <a:noFill/>
          <a:ln>
            <a:noFill/>
          </a:ln>
        </p:spPr>
      </p:pic>
      <p:pic>
        <p:nvPicPr>
          <p:cNvPr id="246" name="Google Shape;246;p34"/>
          <p:cNvPicPr preferRelativeResize="0"/>
          <p:nvPr/>
        </p:nvPicPr>
        <p:blipFill>
          <a:blip r:embed="rId4">
            <a:alphaModFix/>
          </a:blip>
          <a:stretch>
            <a:fillRect/>
          </a:stretch>
        </p:blipFill>
        <p:spPr>
          <a:xfrm>
            <a:off x="156575" y="1506538"/>
            <a:ext cx="4036650" cy="923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6782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52" name="Google Shape;252;p35"/>
          <p:cNvSpPr txBox="1"/>
          <p:nvPr>
            <p:ph idx="1" type="body"/>
          </p:nvPr>
        </p:nvSpPr>
        <p:spPr>
          <a:xfrm>
            <a:off x="727650" y="1290425"/>
            <a:ext cx="7688700" cy="368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Results</a:t>
            </a:r>
            <a:endParaRPr/>
          </a:p>
          <a:p>
            <a:pPr indent="-298450" lvl="1" marL="914400" rtl="0" algn="l">
              <a:spcBef>
                <a:spcPts val="1000"/>
              </a:spcBef>
              <a:spcAft>
                <a:spcPts val="0"/>
              </a:spcAft>
              <a:buSzPts val="1100"/>
              <a:buChar char="○"/>
            </a:pPr>
            <a:r>
              <a:rPr lang="en"/>
              <a:t>A 3D U-Net model can </a:t>
            </a:r>
            <a:r>
              <a:rPr lang="en"/>
              <a:t>segment</a:t>
            </a:r>
            <a:r>
              <a:rPr lang="en"/>
              <a:t> tumors from MRI scans</a:t>
            </a:r>
            <a:endParaRPr/>
          </a:p>
          <a:p>
            <a:pPr indent="-298450" lvl="1" marL="914400" rtl="0" algn="l">
              <a:spcBef>
                <a:spcPts val="1000"/>
              </a:spcBef>
              <a:spcAft>
                <a:spcPts val="0"/>
              </a:spcAft>
              <a:buSzPts val="1100"/>
              <a:buChar char="○"/>
            </a:pPr>
            <a:r>
              <a:rPr lang="en"/>
              <a:t>Kfold illustrates good generalization over the data</a:t>
            </a:r>
            <a:endParaRPr/>
          </a:p>
          <a:p>
            <a:pPr indent="-298450" lvl="1" marL="914400" rtl="0" algn="l">
              <a:spcBef>
                <a:spcPts val="1000"/>
              </a:spcBef>
              <a:spcAft>
                <a:spcPts val="0"/>
              </a:spcAft>
              <a:buSzPts val="1100"/>
              <a:buChar char="○"/>
            </a:pPr>
            <a:r>
              <a:rPr lang="en"/>
              <a:t>More </a:t>
            </a:r>
            <a:r>
              <a:rPr lang="en"/>
              <a:t>training time with a better machine could provide results similar to other competitors</a:t>
            </a:r>
            <a:endParaRPr/>
          </a:p>
          <a:p>
            <a:pPr indent="-311150" lvl="0" marL="457200" rtl="0" algn="l">
              <a:spcBef>
                <a:spcPts val="1000"/>
              </a:spcBef>
              <a:spcAft>
                <a:spcPts val="0"/>
              </a:spcAft>
              <a:buSzPts val="1300"/>
              <a:buChar char="●"/>
            </a:pPr>
            <a:r>
              <a:rPr lang="en"/>
              <a:t>Next Steps</a:t>
            </a:r>
            <a:endParaRPr/>
          </a:p>
          <a:p>
            <a:pPr indent="-298450" lvl="1" marL="914400" rtl="0" algn="l">
              <a:spcBef>
                <a:spcPts val="1000"/>
              </a:spcBef>
              <a:spcAft>
                <a:spcPts val="0"/>
              </a:spcAft>
              <a:buSzPts val="1100"/>
              <a:buChar char="○"/>
            </a:pPr>
            <a:r>
              <a:rPr lang="en"/>
              <a:t>Initialize models using weight from best folds </a:t>
            </a:r>
            <a:endParaRPr/>
          </a:p>
          <a:p>
            <a:pPr indent="-298450" lvl="1" marL="914400" rtl="0" algn="l">
              <a:spcBef>
                <a:spcPts val="1000"/>
              </a:spcBef>
              <a:spcAft>
                <a:spcPts val="0"/>
              </a:spcAft>
              <a:buSzPts val="1100"/>
              <a:buChar char="○"/>
            </a:pPr>
            <a:r>
              <a:rPr lang="en"/>
              <a:t>Train a model for tumor regions </a:t>
            </a:r>
            <a:endParaRPr/>
          </a:p>
          <a:p>
            <a:pPr indent="-298450" lvl="1" marL="914400" rtl="0" algn="l">
              <a:spcBef>
                <a:spcPts val="1000"/>
              </a:spcBef>
              <a:spcAft>
                <a:spcPts val="1000"/>
              </a:spcAft>
              <a:buSzPts val="1100"/>
              <a:buChar char="○"/>
            </a:pPr>
            <a:r>
              <a:rPr lang="en"/>
              <a:t>Train multiple models for each region and use in ensemble format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6782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and Solution</a:t>
            </a:r>
            <a:endParaRPr/>
          </a:p>
        </p:txBody>
      </p:sp>
      <p:sp>
        <p:nvSpPr>
          <p:cNvPr id="147" name="Google Shape;147;p23"/>
          <p:cNvSpPr txBox="1"/>
          <p:nvPr>
            <p:ph idx="1" type="body"/>
          </p:nvPr>
        </p:nvSpPr>
        <p:spPr>
          <a:xfrm>
            <a:off x="590000" y="1441200"/>
            <a:ext cx="3662400" cy="3258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Segmentation of Tumors</a:t>
            </a:r>
            <a:endParaRPr/>
          </a:p>
          <a:p>
            <a:pPr indent="-298450" lvl="1" marL="914400" rtl="0" algn="l">
              <a:spcBef>
                <a:spcPts val="1000"/>
              </a:spcBef>
              <a:spcAft>
                <a:spcPts val="0"/>
              </a:spcAft>
              <a:buSzPts val="1100"/>
              <a:buChar char="○"/>
            </a:pPr>
            <a:r>
              <a:rPr lang="en"/>
              <a:t>Aid in diagnosis of cancer</a:t>
            </a:r>
            <a:endParaRPr/>
          </a:p>
          <a:p>
            <a:pPr indent="-298450" lvl="1" marL="914400" rtl="0" algn="l">
              <a:spcBef>
                <a:spcPts val="1000"/>
              </a:spcBef>
              <a:spcAft>
                <a:spcPts val="0"/>
              </a:spcAft>
              <a:buSzPts val="1100"/>
              <a:buChar char="○"/>
            </a:pPr>
            <a:r>
              <a:rPr lang="en"/>
              <a:t>Visualizations</a:t>
            </a:r>
            <a:endParaRPr/>
          </a:p>
          <a:p>
            <a:pPr indent="-298450" lvl="2" marL="1371600" rtl="0" algn="l">
              <a:spcBef>
                <a:spcPts val="1000"/>
              </a:spcBef>
              <a:spcAft>
                <a:spcPts val="0"/>
              </a:spcAft>
              <a:buSzPts val="1100"/>
              <a:buChar char="■"/>
            </a:pPr>
            <a:r>
              <a:rPr lang="en"/>
              <a:t>Patient</a:t>
            </a:r>
            <a:r>
              <a:rPr lang="en"/>
              <a:t> explanations </a:t>
            </a:r>
            <a:endParaRPr/>
          </a:p>
          <a:p>
            <a:pPr indent="-298450" lvl="2" marL="1371600" rtl="0" algn="l">
              <a:spcBef>
                <a:spcPts val="1000"/>
              </a:spcBef>
              <a:spcAft>
                <a:spcPts val="0"/>
              </a:spcAft>
              <a:buSzPts val="1100"/>
              <a:buChar char="■"/>
            </a:pPr>
            <a:r>
              <a:rPr lang="en"/>
              <a:t>Surgical</a:t>
            </a:r>
            <a:r>
              <a:rPr lang="en"/>
              <a:t> Approaches </a:t>
            </a:r>
            <a:endParaRPr/>
          </a:p>
          <a:p>
            <a:pPr indent="-311150" lvl="0" marL="457200" rtl="0" algn="l">
              <a:spcBef>
                <a:spcPts val="1000"/>
              </a:spcBef>
              <a:spcAft>
                <a:spcPts val="0"/>
              </a:spcAft>
              <a:buSzPts val="1300"/>
              <a:buChar char="●"/>
            </a:pPr>
            <a:r>
              <a:rPr lang="en"/>
              <a:t>Machine learning can be used to train a model to automatically </a:t>
            </a:r>
            <a:r>
              <a:rPr lang="en"/>
              <a:t>segment</a:t>
            </a:r>
            <a:r>
              <a:rPr lang="en"/>
              <a:t> a brain tumor </a:t>
            </a:r>
            <a:endParaRPr/>
          </a:p>
          <a:p>
            <a:pPr indent="-298450" lvl="1" marL="914400" rtl="0" algn="l">
              <a:spcBef>
                <a:spcPts val="1000"/>
              </a:spcBef>
              <a:spcAft>
                <a:spcPts val="0"/>
              </a:spcAft>
              <a:buSzPts val="1100"/>
              <a:buChar char="○"/>
            </a:pPr>
            <a:r>
              <a:rPr lang="en"/>
              <a:t>RTX 3080 Ti GPU </a:t>
            </a:r>
            <a:endParaRPr/>
          </a:p>
          <a:p>
            <a:pPr indent="-298450" lvl="1" marL="914400" rtl="0" algn="l">
              <a:spcBef>
                <a:spcPts val="1000"/>
              </a:spcBef>
              <a:spcAft>
                <a:spcPts val="1000"/>
              </a:spcAft>
              <a:buSzPts val="1100"/>
              <a:buChar char="○"/>
            </a:pPr>
            <a:r>
              <a:rPr lang="en"/>
              <a:t>8GB of memory</a:t>
            </a:r>
            <a:endParaRPr/>
          </a:p>
        </p:txBody>
      </p:sp>
      <p:grpSp>
        <p:nvGrpSpPr>
          <p:cNvPr id="148" name="Google Shape;148;p23"/>
          <p:cNvGrpSpPr/>
          <p:nvPr/>
        </p:nvGrpSpPr>
        <p:grpSpPr>
          <a:xfrm>
            <a:off x="5607586" y="3042851"/>
            <a:ext cx="2970023" cy="2055028"/>
            <a:chOff x="5660824" y="1796880"/>
            <a:chExt cx="3111601" cy="2290745"/>
          </a:xfrm>
        </p:grpSpPr>
        <p:sp>
          <p:nvSpPr>
            <p:cNvPr id="149" name="Google Shape;149;p23"/>
            <p:cNvSpPr txBox="1"/>
            <p:nvPr/>
          </p:nvSpPr>
          <p:spPr>
            <a:xfrm>
              <a:off x="5660825" y="3641525"/>
              <a:ext cx="3111600" cy="44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latin typeface="Lato"/>
                  <a:ea typeface="Lato"/>
                  <a:cs typeface="Lato"/>
                  <a:sym typeface="Lato"/>
                </a:rPr>
                <a:t>https://www.mcvfoundation.org/news/stories/how-augmented-reality-helped-vcu-health-surgeons-save-college-students-life</a:t>
              </a:r>
              <a:endParaRPr i="1" sz="700">
                <a:latin typeface="Lato"/>
                <a:ea typeface="Lato"/>
                <a:cs typeface="Lato"/>
                <a:sym typeface="Lato"/>
              </a:endParaRPr>
            </a:p>
          </p:txBody>
        </p:sp>
        <p:pic>
          <p:nvPicPr>
            <p:cNvPr id="150" name="Google Shape;150;p23"/>
            <p:cNvPicPr preferRelativeResize="0"/>
            <p:nvPr/>
          </p:nvPicPr>
          <p:blipFill>
            <a:blip r:embed="rId3">
              <a:alphaModFix/>
            </a:blip>
            <a:stretch>
              <a:fillRect/>
            </a:stretch>
          </p:blipFill>
          <p:spPr>
            <a:xfrm>
              <a:off x="5660824" y="1796880"/>
              <a:ext cx="3111575" cy="1844650"/>
            </a:xfrm>
            <a:prstGeom prst="rect">
              <a:avLst/>
            </a:prstGeom>
            <a:noFill/>
            <a:ln>
              <a:noFill/>
            </a:ln>
          </p:spPr>
        </p:pic>
      </p:grpSp>
      <p:pic>
        <p:nvPicPr>
          <p:cNvPr id="151" name="Google Shape;151;p23"/>
          <p:cNvPicPr preferRelativeResize="0"/>
          <p:nvPr/>
        </p:nvPicPr>
        <p:blipFill>
          <a:blip r:embed="rId4">
            <a:alphaModFix/>
          </a:blip>
          <a:stretch>
            <a:fillRect/>
          </a:stretch>
        </p:blipFill>
        <p:spPr>
          <a:xfrm>
            <a:off x="5607575" y="546610"/>
            <a:ext cx="2970024" cy="23970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6782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57" name="Google Shape;157;p24"/>
          <p:cNvSpPr txBox="1"/>
          <p:nvPr>
            <p:ph idx="1" type="body"/>
          </p:nvPr>
        </p:nvSpPr>
        <p:spPr>
          <a:xfrm>
            <a:off x="727650" y="1290425"/>
            <a:ext cx="4184100" cy="2245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"Multi Modal Brain Tumor Segmentation Challenge (BraTS 2020)"</a:t>
            </a:r>
            <a:endParaRPr/>
          </a:p>
          <a:p>
            <a:pPr indent="-311150" lvl="0" marL="457200" rtl="0" algn="l">
              <a:spcBef>
                <a:spcPts val="0"/>
              </a:spcBef>
              <a:spcAft>
                <a:spcPts val="0"/>
              </a:spcAft>
              <a:buSzPts val="1300"/>
              <a:buChar char="●"/>
            </a:pPr>
            <a:r>
              <a:rPr lang="en"/>
              <a:t>Sequences</a:t>
            </a:r>
            <a:endParaRPr/>
          </a:p>
          <a:p>
            <a:pPr indent="-298450" lvl="1" marL="914400" rtl="0" algn="l">
              <a:spcBef>
                <a:spcPts val="0"/>
              </a:spcBef>
              <a:spcAft>
                <a:spcPts val="0"/>
              </a:spcAft>
              <a:buSzPts val="1100"/>
              <a:buChar char="○"/>
            </a:pPr>
            <a:r>
              <a:rPr lang="en"/>
              <a:t>N</a:t>
            </a:r>
            <a:r>
              <a:rPr lang="en"/>
              <a:t>ative T1(T1)</a:t>
            </a:r>
            <a:endParaRPr/>
          </a:p>
          <a:p>
            <a:pPr indent="-298450" lvl="1" marL="914400" rtl="0" algn="l">
              <a:spcBef>
                <a:spcPts val="0"/>
              </a:spcBef>
              <a:spcAft>
                <a:spcPts val="0"/>
              </a:spcAft>
              <a:buSzPts val="1100"/>
              <a:buChar char="○"/>
            </a:pPr>
            <a:r>
              <a:rPr lang="en"/>
              <a:t>P</a:t>
            </a:r>
            <a:r>
              <a:rPr lang="en"/>
              <a:t>ost-Contrast T1-weighted (T1ce)</a:t>
            </a:r>
            <a:endParaRPr/>
          </a:p>
          <a:p>
            <a:pPr indent="-298450" lvl="1" marL="914400" rtl="0" algn="l">
              <a:spcBef>
                <a:spcPts val="0"/>
              </a:spcBef>
              <a:spcAft>
                <a:spcPts val="0"/>
              </a:spcAft>
              <a:buSzPts val="1100"/>
              <a:buChar char="○"/>
            </a:pPr>
            <a:r>
              <a:rPr lang="en"/>
              <a:t>T2 fluid attenuated inversion recovery (T2-FLAIR)</a:t>
            </a:r>
            <a:endParaRPr/>
          </a:p>
          <a:p>
            <a:pPr indent="-298450" lvl="1" marL="914400" rtl="0" algn="l">
              <a:spcBef>
                <a:spcPts val="0"/>
              </a:spcBef>
              <a:spcAft>
                <a:spcPts val="0"/>
              </a:spcAft>
              <a:buSzPts val="1100"/>
              <a:buChar char="○"/>
            </a:pPr>
            <a:r>
              <a:rPr lang="en"/>
              <a:t>T2-weighted (T2)</a:t>
            </a:r>
            <a:endParaRPr/>
          </a:p>
          <a:p>
            <a:pPr indent="-311150" lvl="0" marL="457200" rtl="0" algn="l">
              <a:spcBef>
                <a:spcPts val="0"/>
              </a:spcBef>
              <a:spcAft>
                <a:spcPts val="0"/>
              </a:spcAft>
              <a:buSzPts val="1300"/>
              <a:buChar char="●"/>
            </a:pPr>
            <a:r>
              <a:rPr lang="en"/>
              <a:t>369 Patients</a:t>
            </a:r>
            <a:endParaRPr/>
          </a:p>
        </p:txBody>
      </p:sp>
      <p:pic>
        <p:nvPicPr>
          <p:cNvPr id="158" name="Google Shape;158;p24"/>
          <p:cNvPicPr preferRelativeResize="0"/>
          <p:nvPr/>
        </p:nvPicPr>
        <p:blipFill>
          <a:blip r:embed="rId3">
            <a:alphaModFix/>
          </a:blip>
          <a:stretch>
            <a:fillRect/>
          </a:stretch>
        </p:blipFill>
        <p:spPr>
          <a:xfrm>
            <a:off x="6220374" y="2724125"/>
            <a:ext cx="2009475" cy="1885976"/>
          </a:xfrm>
          <a:prstGeom prst="rect">
            <a:avLst/>
          </a:prstGeom>
          <a:noFill/>
          <a:ln>
            <a:noFill/>
          </a:ln>
        </p:spPr>
      </p:pic>
      <p:pic>
        <p:nvPicPr>
          <p:cNvPr id="159" name="Google Shape;159;p24"/>
          <p:cNvPicPr preferRelativeResize="0"/>
          <p:nvPr/>
        </p:nvPicPr>
        <p:blipFill>
          <a:blip r:embed="rId4">
            <a:alphaModFix/>
          </a:blip>
          <a:stretch>
            <a:fillRect/>
          </a:stretch>
        </p:blipFill>
        <p:spPr>
          <a:xfrm>
            <a:off x="4810325" y="1511900"/>
            <a:ext cx="4217000" cy="1147400"/>
          </a:xfrm>
          <a:prstGeom prst="rect">
            <a:avLst/>
          </a:prstGeom>
          <a:noFill/>
          <a:ln>
            <a:noFill/>
          </a:ln>
        </p:spPr>
      </p:pic>
      <p:pic>
        <p:nvPicPr>
          <p:cNvPr id="160" name="Google Shape;160;p24"/>
          <p:cNvPicPr preferRelativeResize="0"/>
          <p:nvPr/>
        </p:nvPicPr>
        <p:blipFill rotWithShape="1">
          <a:blip r:embed="rId5">
            <a:alphaModFix/>
          </a:blip>
          <a:srcRect b="0" l="16373" r="0" t="14412"/>
          <a:stretch/>
        </p:blipFill>
        <p:spPr>
          <a:xfrm>
            <a:off x="101500" y="3535625"/>
            <a:ext cx="4329525" cy="1477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6782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a:t>
            </a:r>
            <a:endParaRPr/>
          </a:p>
        </p:txBody>
      </p:sp>
      <p:sp>
        <p:nvSpPr>
          <p:cNvPr id="166" name="Google Shape;166;p25"/>
          <p:cNvSpPr txBox="1"/>
          <p:nvPr>
            <p:ph idx="1" type="body"/>
          </p:nvPr>
        </p:nvSpPr>
        <p:spPr>
          <a:xfrm>
            <a:off x="727650" y="1290425"/>
            <a:ext cx="4471200" cy="3786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BraTS 2020 Winners</a:t>
            </a:r>
            <a:endParaRPr/>
          </a:p>
          <a:p>
            <a:pPr indent="-298450" lvl="1" marL="914400" rtl="0" algn="l">
              <a:spcBef>
                <a:spcPts val="1000"/>
              </a:spcBef>
              <a:spcAft>
                <a:spcPts val="0"/>
              </a:spcAft>
              <a:buSzPts val="1100"/>
              <a:buChar char="○"/>
            </a:pPr>
            <a:r>
              <a:rPr lang="en"/>
              <a:t>2D U-Net with region based training</a:t>
            </a:r>
            <a:endParaRPr/>
          </a:p>
          <a:p>
            <a:pPr indent="-298450" lvl="1" marL="914400" rtl="0" algn="l">
              <a:spcBef>
                <a:spcPts val="1000"/>
              </a:spcBef>
              <a:spcAft>
                <a:spcPts val="0"/>
              </a:spcAft>
              <a:buSzPts val="1100"/>
              <a:buChar char="○"/>
            </a:pPr>
            <a:r>
              <a:rPr lang="en"/>
              <a:t>Whole Tumor Dice Score: 0.8895</a:t>
            </a:r>
            <a:endParaRPr/>
          </a:p>
          <a:p>
            <a:pPr indent="-311150" lvl="0" marL="457200" rtl="0" algn="l">
              <a:spcBef>
                <a:spcPts val="1000"/>
              </a:spcBef>
              <a:spcAft>
                <a:spcPts val="0"/>
              </a:spcAft>
              <a:buSzPts val="1300"/>
              <a:buChar char="●"/>
            </a:pPr>
            <a:r>
              <a:rPr lang="en"/>
              <a:t>BraTS 2020 top 10</a:t>
            </a:r>
            <a:endParaRPr/>
          </a:p>
          <a:p>
            <a:pPr indent="-298450" lvl="1" marL="914400" rtl="0" algn="l">
              <a:spcBef>
                <a:spcPts val="1000"/>
              </a:spcBef>
              <a:spcAft>
                <a:spcPts val="0"/>
              </a:spcAft>
              <a:buSzPts val="1100"/>
              <a:buChar char="○"/>
            </a:pPr>
            <a:r>
              <a:rPr lang="en"/>
              <a:t>3D U-Net </a:t>
            </a:r>
            <a:r>
              <a:rPr lang="en"/>
              <a:t>with</a:t>
            </a:r>
            <a:r>
              <a:rPr lang="en"/>
              <a:t> deep supervision and weight averaging</a:t>
            </a:r>
            <a:endParaRPr/>
          </a:p>
          <a:p>
            <a:pPr indent="-298450" lvl="1" marL="914400" rtl="0" algn="l">
              <a:spcBef>
                <a:spcPts val="1000"/>
              </a:spcBef>
              <a:spcAft>
                <a:spcPts val="0"/>
              </a:spcAft>
              <a:buSzPts val="1100"/>
              <a:buChar char="○"/>
            </a:pPr>
            <a:r>
              <a:rPr lang="en"/>
              <a:t>Whole Tumor Dice Score: 0.885</a:t>
            </a:r>
            <a:endParaRPr/>
          </a:p>
          <a:p>
            <a:pPr indent="-311150" lvl="0" marL="457200" rtl="0" algn="l">
              <a:spcBef>
                <a:spcPts val="1000"/>
              </a:spcBef>
              <a:spcAft>
                <a:spcPts val="0"/>
              </a:spcAft>
              <a:buSzPts val="1300"/>
              <a:buChar char="●"/>
            </a:pPr>
            <a:r>
              <a:rPr lang="en"/>
              <a:t>Our approach: </a:t>
            </a:r>
            <a:endParaRPr/>
          </a:p>
          <a:p>
            <a:pPr indent="-298450" lvl="1" marL="914400" rtl="0" algn="l">
              <a:spcBef>
                <a:spcPts val="1000"/>
              </a:spcBef>
              <a:spcAft>
                <a:spcPts val="0"/>
              </a:spcAft>
              <a:buSzPts val="1100"/>
              <a:buChar char="○"/>
            </a:pPr>
            <a:r>
              <a:rPr lang="en"/>
              <a:t>Data </a:t>
            </a:r>
            <a:r>
              <a:rPr lang="en"/>
              <a:t>augmentation</a:t>
            </a:r>
            <a:endParaRPr/>
          </a:p>
          <a:p>
            <a:pPr indent="-298450" lvl="1" marL="914400" rtl="0" algn="l">
              <a:spcBef>
                <a:spcPts val="1000"/>
              </a:spcBef>
              <a:spcAft>
                <a:spcPts val="0"/>
              </a:spcAft>
              <a:buSzPts val="1100"/>
              <a:buChar char="○"/>
            </a:pPr>
            <a:r>
              <a:rPr lang="en"/>
              <a:t>Dice score</a:t>
            </a:r>
            <a:endParaRPr/>
          </a:p>
          <a:p>
            <a:pPr indent="-298450" lvl="1" marL="914400" rtl="0" algn="l">
              <a:spcBef>
                <a:spcPts val="1000"/>
              </a:spcBef>
              <a:spcAft>
                <a:spcPts val="0"/>
              </a:spcAft>
              <a:buSzPts val="1100"/>
              <a:buChar char="○"/>
            </a:pPr>
            <a:r>
              <a:rPr lang="en"/>
              <a:t>3D U-Net</a:t>
            </a:r>
            <a:endParaRPr/>
          </a:p>
          <a:p>
            <a:pPr indent="-298450" lvl="1" marL="914400" rtl="0" algn="l">
              <a:spcBef>
                <a:spcPts val="1000"/>
              </a:spcBef>
              <a:spcAft>
                <a:spcPts val="0"/>
              </a:spcAft>
              <a:buSzPts val="1100"/>
              <a:buChar char="○"/>
            </a:pPr>
            <a:r>
              <a:rPr lang="en"/>
              <a:t>Kfold</a:t>
            </a:r>
            <a:endParaRPr/>
          </a:p>
          <a:p>
            <a:pPr indent="-298450" lvl="1" marL="914400" rtl="0" algn="l">
              <a:spcBef>
                <a:spcPts val="1000"/>
              </a:spcBef>
              <a:spcAft>
                <a:spcPts val="1000"/>
              </a:spcAft>
              <a:buSzPts val="1100"/>
              <a:buChar char="○"/>
            </a:pPr>
            <a:r>
              <a:rPr lang="en"/>
              <a:t>Visualization </a:t>
            </a:r>
            <a:endParaRPr/>
          </a:p>
        </p:txBody>
      </p:sp>
      <p:grpSp>
        <p:nvGrpSpPr>
          <p:cNvPr id="167" name="Google Shape;167;p25"/>
          <p:cNvGrpSpPr/>
          <p:nvPr/>
        </p:nvGrpSpPr>
        <p:grpSpPr>
          <a:xfrm>
            <a:off x="5351250" y="1911524"/>
            <a:ext cx="3640349" cy="2243076"/>
            <a:chOff x="5351250" y="1911524"/>
            <a:chExt cx="3640349" cy="2243076"/>
          </a:xfrm>
        </p:grpSpPr>
        <p:pic>
          <p:nvPicPr>
            <p:cNvPr id="168" name="Google Shape;168;p25"/>
            <p:cNvPicPr preferRelativeResize="0"/>
            <p:nvPr/>
          </p:nvPicPr>
          <p:blipFill rotWithShape="1">
            <a:blip r:embed="rId3">
              <a:alphaModFix/>
            </a:blip>
            <a:srcRect b="0" l="0" r="0" t="21954"/>
            <a:stretch/>
          </p:blipFill>
          <p:spPr>
            <a:xfrm>
              <a:off x="5351250" y="1911524"/>
              <a:ext cx="3640349" cy="2018474"/>
            </a:xfrm>
            <a:prstGeom prst="rect">
              <a:avLst/>
            </a:prstGeom>
            <a:noFill/>
            <a:ln>
              <a:noFill/>
            </a:ln>
          </p:spPr>
        </p:pic>
        <p:sp>
          <p:nvSpPr>
            <p:cNvPr id="169" name="Google Shape;169;p25"/>
            <p:cNvSpPr txBox="1"/>
            <p:nvPr/>
          </p:nvSpPr>
          <p:spPr>
            <a:xfrm>
              <a:off x="5558375" y="3831500"/>
              <a:ext cx="3217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Lato"/>
                  <a:ea typeface="Lato"/>
                  <a:cs typeface="Lato"/>
                  <a:sym typeface="Lato"/>
                </a:rPr>
                <a:t>https://www.ibm.com/cloud/learn/neural-networks</a:t>
              </a:r>
              <a:endParaRPr i="1" sz="900">
                <a:latin typeface="Lato"/>
                <a:ea typeface="Lato"/>
                <a:cs typeface="Lato"/>
                <a:sym typeface="La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6782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Data Augmentation </a:t>
            </a:r>
            <a:endParaRPr/>
          </a:p>
        </p:txBody>
      </p:sp>
      <p:sp>
        <p:nvSpPr>
          <p:cNvPr id="175" name="Google Shape;175;p26"/>
          <p:cNvSpPr txBox="1"/>
          <p:nvPr>
            <p:ph idx="1" type="body"/>
          </p:nvPr>
        </p:nvSpPr>
        <p:spPr>
          <a:xfrm>
            <a:off x="333250" y="1290425"/>
            <a:ext cx="3366600" cy="3584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Min Max Normalization</a:t>
            </a:r>
            <a:r>
              <a:rPr lang="en"/>
              <a:t>   </a:t>
            </a:r>
            <a:endParaRPr/>
          </a:p>
          <a:p>
            <a:pPr indent="-311150" lvl="0" marL="457200" rtl="0" algn="l">
              <a:spcBef>
                <a:spcPts val="1000"/>
              </a:spcBef>
              <a:spcAft>
                <a:spcPts val="0"/>
              </a:spcAft>
              <a:buSzPts val="1300"/>
              <a:buChar char="●"/>
            </a:pPr>
            <a:r>
              <a:rPr lang="en"/>
              <a:t>Rescaling to 128x128x128</a:t>
            </a:r>
            <a:endParaRPr/>
          </a:p>
          <a:p>
            <a:pPr indent="-311150" lvl="0" marL="457200" rtl="0" algn="l">
              <a:spcBef>
                <a:spcPts val="1000"/>
              </a:spcBef>
              <a:spcAft>
                <a:spcPts val="0"/>
              </a:spcAft>
              <a:buSzPts val="1300"/>
              <a:buChar char="●"/>
            </a:pPr>
            <a:r>
              <a:rPr lang="en"/>
              <a:t> ZeroSprinkle</a:t>
            </a:r>
            <a:endParaRPr/>
          </a:p>
          <a:p>
            <a:pPr indent="-298450" lvl="1" marL="914400" rtl="0" algn="l">
              <a:spcBef>
                <a:spcPts val="1000"/>
              </a:spcBef>
              <a:spcAft>
                <a:spcPts val="0"/>
              </a:spcAft>
              <a:buSzPts val="1100"/>
              <a:buChar char="○"/>
            </a:pPr>
            <a:r>
              <a:rPr lang="en"/>
              <a:t>randomly zeros out voxels with a set probability</a:t>
            </a:r>
            <a:endParaRPr/>
          </a:p>
          <a:p>
            <a:pPr indent="-311150" lvl="0" marL="457200" rtl="0" algn="l">
              <a:spcBef>
                <a:spcPts val="1000"/>
              </a:spcBef>
              <a:spcAft>
                <a:spcPts val="0"/>
              </a:spcAft>
              <a:buSzPts val="1300"/>
              <a:buChar char="●"/>
            </a:pPr>
            <a:r>
              <a:rPr lang="en"/>
              <a:t>   ZeroChannel</a:t>
            </a:r>
            <a:endParaRPr/>
          </a:p>
          <a:p>
            <a:pPr indent="-298450" lvl="1" marL="914400" rtl="0" algn="l">
              <a:spcBef>
                <a:spcPts val="1000"/>
              </a:spcBef>
              <a:spcAft>
                <a:spcPts val="0"/>
              </a:spcAft>
              <a:buSzPts val="1100"/>
              <a:buChar char="○"/>
            </a:pPr>
            <a:r>
              <a:rPr lang="en"/>
              <a:t>Randomly zeroes out a sequence with a set probability     </a:t>
            </a:r>
            <a:endParaRPr/>
          </a:p>
          <a:p>
            <a:pPr indent="-311150" lvl="0" marL="457200" rtl="0" algn="l">
              <a:spcBef>
                <a:spcPts val="1000"/>
              </a:spcBef>
              <a:spcAft>
                <a:spcPts val="0"/>
              </a:spcAft>
              <a:buSzPts val="1300"/>
              <a:buChar char="●"/>
            </a:pPr>
            <a:r>
              <a:rPr lang="en"/>
              <a:t>  RandomFlip </a:t>
            </a:r>
            <a:endParaRPr/>
          </a:p>
          <a:p>
            <a:pPr indent="-298450" lvl="1" marL="914400" rtl="0" algn="l">
              <a:spcBef>
                <a:spcPts val="1000"/>
              </a:spcBef>
              <a:spcAft>
                <a:spcPts val="1000"/>
              </a:spcAft>
              <a:buSzPts val="1100"/>
              <a:buChar char="○"/>
            </a:pPr>
            <a:r>
              <a:rPr lang="en"/>
              <a:t>Randomly flip image horizontally as well as vertically</a:t>
            </a:r>
            <a:endParaRPr/>
          </a:p>
        </p:txBody>
      </p:sp>
      <p:pic>
        <p:nvPicPr>
          <p:cNvPr id="176" name="Google Shape;176;p26"/>
          <p:cNvPicPr preferRelativeResize="0"/>
          <p:nvPr/>
        </p:nvPicPr>
        <p:blipFill>
          <a:blip r:embed="rId3">
            <a:alphaModFix/>
          </a:blip>
          <a:stretch>
            <a:fillRect/>
          </a:stretch>
        </p:blipFill>
        <p:spPr>
          <a:xfrm>
            <a:off x="3648800" y="1191250"/>
            <a:ext cx="5326074" cy="3183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6782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Dice Score</a:t>
            </a:r>
            <a:endParaRPr/>
          </a:p>
        </p:txBody>
      </p:sp>
      <p:sp>
        <p:nvSpPr>
          <p:cNvPr id="182" name="Google Shape;182;p27"/>
          <p:cNvSpPr txBox="1"/>
          <p:nvPr>
            <p:ph idx="1" type="body"/>
          </p:nvPr>
        </p:nvSpPr>
        <p:spPr>
          <a:xfrm>
            <a:off x="474075" y="1290425"/>
            <a:ext cx="4669500" cy="3215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2*Area of Intersection/total number of pixels</a:t>
            </a:r>
            <a:endParaRPr/>
          </a:p>
          <a:p>
            <a:pPr indent="-298450" lvl="1" marL="914400" rtl="0" algn="l">
              <a:spcBef>
                <a:spcPts val="1000"/>
              </a:spcBef>
              <a:spcAft>
                <a:spcPts val="0"/>
              </a:spcAft>
              <a:buSzPts val="1100"/>
              <a:buChar char="○"/>
            </a:pPr>
            <a:r>
              <a:rPr lang="en"/>
              <a:t>Intersection: How many pixels are 1 in the prediction </a:t>
            </a:r>
            <a:r>
              <a:rPr b="1" lang="en"/>
              <a:t>AND </a:t>
            </a:r>
            <a:r>
              <a:rPr lang="en"/>
              <a:t>the ground truth</a:t>
            </a:r>
            <a:endParaRPr/>
          </a:p>
          <a:p>
            <a:pPr indent="-298450" lvl="1" marL="914400" rtl="0" algn="l">
              <a:spcBef>
                <a:spcPts val="1000"/>
              </a:spcBef>
              <a:spcAft>
                <a:spcPts val="0"/>
              </a:spcAft>
              <a:buSzPts val="1100"/>
              <a:buChar char="○"/>
            </a:pPr>
            <a:r>
              <a:rPr lang="en"/>
              <a:t>Total Pixels: Number of pixels valued 1 in the prediction and the ground truth</a:t>
            </a:r>
            <a:endParaRPr/>
          </a:p>
          <a:p>
            <a:pPr indent="-311150" lvl="0" marL="457200" rtl="0" algn="l">
              <a:spcBef>
                <a:spcPts val="1000"/>
              </a:spcBef>
              <a:spcAft>
                <a:spcPts val="0"/>
              </a:spcAft>
              <a:buSzPts val="1300"/>
              <a:buChar char="●"/>
            </a:pPr>
            <a:r>
              <a:rPr lang="en"/>
              <a:t>This is relative to only the tumor</a:t>
            </a:r>
            <a:endParaRPr/>
          </a:p>
          <a:p>
            <a:pPr indent="-298450" lvl="1" marL="914400" rtl="0" algn="l">
              <a:spcBef>
                <a:spcPts val="1000"/>
              </a:spcBef>
              <a:spcAft>
                <a:spcPts val="0"/>
              </a:spcAft>
              <a:buSzPts val="1100"/>
              <a:buChar char="○"/>
            </a:pPr>
            <a:r>
              <a:rPr lang="en"/>
              <a:t>Background pixel are 0 so they are not considered in the computation of the dice score </a:t>
            </a:r>
            <a:endParaRPr/>
          </a:p>
          <a:p>
            <a:pPr indent="0" lvl="0" marL="914400" rtl="0" algn="l">
              <a:spcBef>
                <a:spcPts val="1000"/>
              </a:spcBef>
              <a:spcAft>
                <a:spcPts val="1000"/>
              </a:spcAft>
              <a:buNone/>
            </a:pPr>
            <a:r>
              <a:t/>
            </a:r>
            <a:endParaRPr/>
          </a:p>
        </p:txBody>
      </p:sp>
      <p:grpSp>
        <p:nvGrpSpPr>
          <p:cNvPr id="183" name="Google Shape;183;p27"/>
          <p:cNvGrpSpPr/>
          <p:nvPr/>
        </p:nvGrpSpPr>
        <p:grpSpPr>
          <a:xfrm>
            <a:off x="5895610" y="1401726"/>
            <a:ext cx="2602065" cy="2715074"/>
            <a:chOff x="5576860" y="916376"/>
            <a:chExt cx="2602065" cy="2715074"/>
          </a:xfrm>
        </p:grpSpPr>
        <p:pic>
          <p:nvPicPr>
            <p:cNvPr id="184" name="Google Shape;184;p27"/>
            <p:cNvPicPr preferRelativeResize="0"/>
            <p:nvPr/>
          </p:nvPicPr>
          <p:blipFill>
            <a:blip r:embed="rId3">
              <a:alphaModFix/>
            </a:blip>
            <a:stretch>
              <a:fillRect/>
            </a:stretch>
          </p:blipFill>
          <p:spPr>
            <a:xfrm>
              <a:off x="5576860" y="916376"/>
              <a:ext cx="2552665" cy="2261100"/>
            </a:xfrm>
            <a:prstGeom prst="rect">
              <a:avLst/>
            </a:prstGeom>
            <a:noFill/>
            <a:ln>
              <a:noFill/>
            </a:ln>
          </p:spPr>
        </p:pic>
        <p:sp>
          <p:nvSpPr>
            <p:cNvPr id="185" name="Google Shape;185;p27"/>
            <p:cNvSpPr txBox="1"/>
            <p:nvPr/>
          </p:nvSpPr>
          <p:spPr>
            <a:xfrm>
              <a:off x="5578225" y="3231250"/>
              <a:ext cx="260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latin typeface="Lato"/>
                  <a:ea typeface="Lato"/>
                  <a:cs typeface="Lato"/>
                  <a:sym typeface="Lato"/>
                </a:rPr>
                <a:t>https://www.kaggle.com/yerramvarun/understanding-dice-coefficient</a:t>
              </a:r>
              <a:endParaRPr i="1" sz="700">
                <a:latin typeface="Lato"/>
                <a:ea typeface="Lato"/>
                <a:cs typeface="Lato"/>
                <a:sym typeface="La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6782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3D U-Net</a:t>
            </a:r>
            <a:endParaRPr/>
          </a:p>
        </p:txBody>
      </p:sp>
      <p:sp>
        <p:nvSpPr>
          <p:cNvPr id="191" name="Google Shape;191;p28"/>
          <p:cNvSpPr txBox="1"/>
          <p:nvPr>
            <p:ph idx="1" type="body"/>
          </p:nvPr>
        </p:nvSpPr>
        <p:spPr>
          <a:xfrm>
            <a:off x="122825" y="1429350"/>
            <a:ext cx="3191100" cy="3524400"/>
          </a:xfrm>
          <a:prstGeom prst="rect">
            <a:avLst/>
          </a:prstGeom>
        </p:spPr>
        <p:txBody>
          <a:bodyPr anchorCtr="0" anchor="t" bIns="91425" lIns="91425" spcFirstLastPara="1" rIns="91425" wrap="square" tIns="91425">
            <a:normAutofit fontScale="85000" lnSpcReduction="10000"/>
          </a:bodyPr>
          <a:lstStyle/>
          <a:p>
            <a:pPr indent="-293370" lvl="0" marL="457200" rtl="0" algn="l">
              <a:lnSpc>
                <a:spcPct val="105000"/>
              </a:lnSpc>
              <a:spcBef>
                <a:spcPts val="0"/>
              </a:spcBef>
              <a:spcAft>
                <a:spcPts val="0"/>
              </a:spcAft>
              <a:buSzPct val="100000"/>
              <a:buChar char="●"/>
            </a:pPr>
            <a:r>
              <a:rPr lang="en" sz="1200"/>
              <a:t>Block</a:t>
            </a:r>
            <a:endParaRPr sz="1200"/>
          </a:p>
          <a:p>
            <a:pPr indent="-293369" lvl="1" marL="914400" rtl="0" algn="l">
              <a:lnSpc>
                <a:spcPct val="105000"/>
              </a:lnSpc>
              <a:spcBef>
                <a:spcPts val="1000"/>
              </a:spcBef>
              <a:spcAft>
                <a:spcPts val="0"/>
              </a:spcAft>
              <a:buSzPct val="100000"/>
              <a:buChar char="○"/>
            </a:pPr>
            <a:r>
              <a:rPr lang="en" sz="1200"/>
              <a:t>2 convolutions into a pooling layer</a:t>
            </a:r>
            <a:endParaRPr sz="1200"/>
          </a:p>
          <a:p>
            <a:pPr indent="-293369" lvl="1" marL="914400" rtl="0" algn="l">
              <a:lnSpc>
                <a:spcPct val="105000"/>
              </a:lnSpc>
              <a:spcBef>
                <a:spcPts val="1000"/>
              </a:spcBef>
              <a:spcAft>
                <a:spcPts val="0"/>
              </a:spcAft>
              <a:buSzPct val="100000"/>
              <a:buChar char="○"/>
            </a:pPr>
            <a:r>
              <a:rPr lang="en" sz="1200"/>
              <a:t>4 in encoder (downsampling)</a:t>
            </a:r>
            <a:endParaRPr sz="1200"/>
          </a:p>
          <a:p>
            <a:pPr indent="-293369" lvl="1" marL="914400" rtl="0" algn="l">
              <a:lnSpc>
                <a:spcPct val="105000"/>
              </a:lnSpc>
              <a:spcBef>
                <a:spcPts val="1000"/>
              </a:spcBef>
              <a:spcAft>
                <a:spcPts val="0"/>
              </a:spcAft>
              <a:buSzPct val="100000"/>
              <a:buChar char="○"/>
            </a:pPr>
            <a:r>
              <a:rPr lang="en" sz="1200"/>
              <a:t>3 in decoder(upsampling)</a:t>
            </a:r>
            <a:endParaRPr sz="1200"/>
          </a:p>
          <a:p>
            <a:pPr indent="-293370" lvl="0" marL="457200" rtl="0" algn="l">
              <a:lnSpc>
                <a:spcPct val="105000"/>
              </a:lnSpc>
              <a:spcBef>
                <a:spcPts val="1000"/>
              </a:spcBef>
              <a:spcAft>
                <a:spcPts val="0"/>
              </a:spcAft>
              <a:buSzPct val="100000"/>
              <a:buChar char="●"/>
            </a:pPr>
            <a:r>
              <a:rPr lang="en" sz="1200"/>
              <a:t>Activation</a:t>
            </a:r>
            <a:endParaRPr sz="1200"/>
          </a:p>
          <a:p>
            <a:pPr indent="-293369" lvl="1" marL="914400" rtl="0" algn="l">
              <a:lnSpc>
                <a:spcPct val="105000"/>
              </a:lnSpc>
              <a:spcBef>
                <a:spcPts val="1000"/>
              </a:spcBef>
              <a:spcAft>
                <a:spcPts val="0"/>
              </a:spcAft>
              <a:buSzPct val="100000"/>
              <a:buChar char="○"/>
            </a:pPr>
            <a:r>
              <a:rPr lang="en" sz="1200"/>
              <a:t>Relu on all convolution</a:t>
            </a:r>
            <a:endParaRPr sz="1200"/>
          </a:p>
          <a:p>
            <a:pPr indent="-293369" lvl="1" marL="914400" rtl="0" algn="l">
              <a:lnSpc>
                <a:spcPct val="105000"/>
              </a:lnSpc>
              <a:spcBef>
                <a:spcPts val="1000"/>
              </a:spcBef>
              <a:spcAft>
                <a:spcPts val="0"/>
              </a:spcAft>
              <a:buSzPct val="100000"/>
              <a:buChar char="○"/>
            </a:pPr>
            <a:r>
              <a:rPr lang="en" sz="1200"/>
              <a:t>Last layer uses Sigmoid</a:t>
            </a:r>
            <a:endParaRPr sz="1200"/>
          </a:p>
          <a:p>
            <a:pPr indent="-293370" lvl="0" marL="457200" rtl="0" algn="l">
              <a:lnSpc>
                <a:spcPct val="105000"/>
              </a:lnSpc>
              <a:spcBef>
                <a:spcPts val="1000"/>
              </a:spcBef>
              <a:spcAft>
                <a:spcPts val="0"/>
              </a:spcAft>
              <a:buSzPct val="100000"/>
              <a:buChar char="●"/>
            </a:pPr>
            <a:r>
              <a:rPr lang="en" sz="1200"/>
              <a:t>Optimizer: Adam</a:t>
            </a:r>
            <a:endParaRPr sz="1200"/>
          </a:p>
          <a:p>
            <a:pPr indent="-293370" lvl="0" marL="457200" rtl="0" algn="l">
              <a:lnSpc>
                <a:spcPct val="105000"/>
              </a:lnSpc>
              <a:spcBef>
                <a:spcPts val="1000"/>
              </a:spcBef>
              <a:spcAft>
                <a:spcPts val="0"/>
              </a:spcAft>
              <a:buSzPct val="100000"/>
              <a:buChar char="●"/>
            </a:pPr>
            <a:r>
              <a:rPr lang="en" sz="1200"/>
              <a:t>Learning Rate Scheduler: OneCycleLR </a:t>
            </a:r>
            <a:endParaRPr sz="1200"/>
          </a:p>
          <a:p>
            <a:pPr indent="-293370" lvl="0" marL="457200" rtl="0" algn="l">
              <a:lnSpc>
                <a:spcPct val="105000"/>
              </a:lnSpc>
              <a:spcBef>
                <a:spcPts val="1000"/>
              </a:spcBef>
              <a:spcAft>
                <a:spcPts val="0"/>
              </a:spcAft>
              <a:buSzPct val="100000"/>
              <a:buChar char="●"/>
            </a:pPr>
            <a:r>
              <a:rPr lang="en" sz="1200"/>
              <a:t>Loss: Weighted Cross Entropy</a:t>
            </a:r>
            <a:endParaRPr sz="1200"/>
          </a:p>
          <a:p>
            <a:pPr indent="-293370" lvl="0" marL="457200" rtl="0" algn="l">
              <a:lnSpc>
                <a:spcPct val="105000"/>
              </a:lnSpc>
              <a:spcBef>
                <a:spcPts val="1000"/>
              </a:spcBef>
              <a:spcAft>
                <a:spcPts val="0"/>
              </a:spcAft>
              <a:buSzPct val="100000"/>
              <a:buChar char="●"/>
            </a:pPr>
            <a:r>
              <a:rPr lang="en" sz="1200"/>
              <a:t>Deep supervision: unweighted combination of loss from all 4 levels of network	</a:t>
            </a:r>
            <a:endParaRPr sz="1200"/>
          </a:p>
          <a:p>
            <a:pPr indent="0" lvl="0" marL="0" rtl="0" algn="l">
              <a:lnSpc>
                <a:spcPct val="105000"/>
              </a:lnSpc>
              <a:spcBef>
                <a:spcPts val="1000"/>
              </a:spcBef>
              <a:spcAft>
                <a:spcPts val="1200"/>
              </a:spcAft>
              <a:buNone/>
            </a:pPr>
            <a:r>
              <a:t/>
            </a:r>
            <a:endParaRPr sz="1200"/>
          </a:p>
        </p:txBody>
      </p:sp>
      <p:pic>
        <p:nvPicPr>
          <p:cNvPr id="192" name="Google Shape;192;p28"/>
          <p:cNvPicPr preferRelativeResize="0"/>
          <p:nvPr/>
        </p:nvPicPr>
        <p:blipFill rotWithShape="1">
          <a:blip r:embed="rId3">
            <a:alphaModFix/>
          </a:blip>
          <a:srcRect b="0" l="2742" r="0" t="0"/>
          <a:stretch/>
        </p:blipFill>
        <p:spPr>
          <a:xfrm>
            <a:off x="3121150" y="1236550"/>
            <a:ext cx="6022850" cy="3000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6782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KFold</a:t>
            </a:r>
            <a:endParaRPr/>
          </a:p>
        </p:txBody>
      </p:sp>
      <p:grpSp>
        <p:nvGrpSpPr>
          <p:cNvPr id="198" name="Google Shape;198;p29"/>
          <p:cNvGrpSpPr/>
          <p:nvPr/>
        </p:nvGrpSpPr>
        <p:grpSpPr>
          <a:xfrm>
            <a:off x="410809" y="1290367"/>
            <a:ext cx="3350587" cy="2207992"/>
            <a:chOff x="4923921" y="1188371"/>
            <a:chExt cx="4104100" cy="2989429"/>
          </a:xfrm>
        </p:grpSpPr>
        <p:pic>
          <p:nvPicPr>
            <p:cNvPr id="199" name="Google Shape;199;p29"/>
            <p:cNvPicPr preferRelativeResize="0"/>
            <p:nvPr/>
          </p:nvPicPr>
          <p:blipFill>
            <a:blip r:embed="rId3">
              <a:alphaModFix/>
            </a:blip>
            <a:stretch>
              <a:fillRect/>
            </a:stretch>
          </p:blipFill>
          <p:spPr>
            <a:xfrm>
              <a:off x="4923921" y="1188371"/>
              <a:ext cx="4104100" cy="2465200"/>
            </a:xfrm>
            <a:prstGeom prst="rect">
              <a:avLst/>
            </a:prstGeom>
            <a:noFill/>
            <a:ln>
              <a:noFill/>
            </a:ln>
          </p:spPr>
        </p:pic>
        <p:sp>
          <p:nvSpPr>
            <p:cNvPr id="200" name="Google Shape;200;p29"/>
            <p:cNvSpPr txBox="1"/>
            <p:nvPr/>
          </p:nvSpPr>
          <p:spPr>
            <a:xfrm>
              <a:off x="4947975" y="3781800"/>
              <a:ext cx="4071300" cy="39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latin typeface="Lato"/>
                  <a:ea typeface="Lato"/>
                  <a:cs typeface="Lato"/>
                  <a:sym typeface="Lato"/>
                </a:rPr>
                <a:t>https://medium.com/the-owl/k-fold-cross-validation-in-keras-3ec4a3a00538</a:t>
              </a:r>
              <a:endParaRPr i="1" sz="700">
                <a:latin typeface="Lato"/>
                <a:ea typeface="Lato"/>
                <a:cs typeface="Lato"/>
                <a:sym typeface="Lato"/>
              </a:endParaRPr>
            </a:p>
          </p:txBody>
        </p:sp>
      </p:grpSp>
      <p:pic>
        <p:nvPicPr>
          <p:cNvPr id="201" name="Google Shape;201;p29"/>
          <p:cNvPicPr preferRelativeResize="0"/>
          <p:nvPr/>
        </p:nvPicPr>
        <p:blipFill>
          <a:blip r:embed="rId4">
            <a:alphaModFix/>
          </a:blip>
          <a:stretch>
            <a:fillRect/>
          </a:stretch>
        </p:blipFill>
        <p:spPr>
          <a:xfrm>
            <a:off x="5519625" y="750075"/>
            <a:ext cx="3188226" cy="2086531"/>
          </a:xfrm>
          <a:prstGeom prst="rect">
            <a:avLst/>
          </a:prstGeom>
          <a:noFill/>
          <a:ln>
            <a:noFill/>
          </a:ln>
        </p:spPr>
      </p:pic>
      <p:pic>
        <p:nvPicPr>
          <p:cNvPr id="202" name="Google Shape;202;p29"/>
          <p:cNvPicPr preferRelativeResize="0"/>
          <p:nvPr/>
        </p:nvPicPr>
        <p:blipFill>
          <a:blip r:embed="rId5">
            <a:alphaModFix/>
          </a:blip>
          <a:stretch>
            <a:fillRect/>
          </a:stretch>
        </p:blipFill>
        <p:spPr>
          <a:xfrm>
            <a:off x="5552841" y="2978594"/>
            <a:ext cx="3121798" cy="2086531"/>
          </a:xfrm>
          <a:prstGeom prst="rect">
            <a:avLst/>
          </a:prstGeom>
          <a:noFill/>
          <a:ln>
            <a:noFill/>
          </a:ln>
        </p:spPr>
      </p:pic>
      <p:pic>
        <p:nvPicPr>
          <p:cNvPr id="203" name="Google Shape;203;p29"/>
          <p:cNvPicPr preferRelativeResize="0"/>
          <p:nvPr/>
        </p:nvPicPr>
        <p:blipFill>
          <a:blip r:embed="rId6">
            <a:alphaModFix/>
          </a:blip>
          <a:stretch>
            <a:fillRect/>
          </a:stretch>
        </p:blipFill>
        <p:spPr>
          <a:xfrm>
            <a:off x="469855" y="3597471"/>
            <a:ext cx="4012020" cy="1401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727800" y="6560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Visualizations</a:t>
            </a:r>
            <a:endParaRPr/>
          </a:p>
        </p:txBody>
      </p:sp>
      <p:sp>
        <p:nvSpPr>
          <p:cNvPr id="209" name="Google Shape;209;p30"/>
          <p:cNvSpPr txBox="1"/>
          <p:nvPr>
            <p:ph idx="1" type="body"/>
          </p:nvPr>
        </p:nvSpPr>
        <p:spPr>
          <a:xfrm>
            <a:off x="727713" y="1300650"/>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2D</a:t>
            </a:r>
            <a:endParaRPr b="1"/>
          </a:p>
        </p:txBody>
      </p:sp>
      <p:sp>
        <p:nvSpPr>
          <p:cNvPr id="210" name="Google Shape;210;p30"/>
          <p:cNvSpPr txBox="1"/>
          <p:nvPr>
            <p:ph idx="2" type="body"/>
          </p:nvPr>
        </p:nvSpPr>
        <p:spPr>
          <a:xfrm>
            <a:off x="4641991" y="1300650"/>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3D</a:t>
            </a:r>
            <a:endParaRPr b="1"/>
          </a:p>
        </p:txBody>
      </p:sp>
      <p:pic>
        <p:nvPicPr>
          <p:cNvPr id="211" name="Google Shape;211;p30"/>
          <p:cNvPicPr preferRelativeResize="0"/>
          <p:nvPr/>
        </p:nvPicPr>
        <p:blipFill>
          <a:blip r:embed="rId3">
            <a:alphaModFix/>
          </a:blip>
          <a:stretch>
            <a:fillRect/>
          </a:stretch>
        </p:blipFill>
        <p:spPr>
          <a:xfrm>
            <a:off x="6539275" y="2021400"/>
            <a:ext cx="2604725" cy="1905300"/>
          </a:xfrm>
          <a:prstGeom prst="rect">
            <a:avLst/>
          </a:prstGeom>
          <a:noFill/>
          <a:ln>
            <a:noFill/>
          </a:ln>
        </p:spPr>
      </p:pic>
      <p:pic>
        <p:nvPicPr>
          <p:cNvPr id="212" name="Google Shape;212;p30"/>
          <p:cNvPicPr preferRelativeResize="0"/>
          <p:nvPr/>
        </p:nvPicPr>
        <p:blipFill>
          <a:blip r:embed="rId4">
            <a:alphaModFix/>
          </a:blip>
          <a:stretch>
            <a:fillRect/>
          </a:stretch>
        </p:blipFill>
        <p:spPr>
          <a:xfrm>
            <a:off x="4188250" y="2002675"/>
            <a:ext cx="2604725" cy="1942754"/>
          </a:xfrm>
          <a:prstGeom prst="rect">
            <a:avLst/>
          </a:prstGeom>
          <a:noFill/>
          <a:ln>
            <a:noFill/>
          </a:ln>
        </p:spPr>
      </p:pic>
      <p:pic>
        <p:nvPicPr>
          <p:cNvPr id="213" name="Google Shape;213;p30"/>
          <p:cNvPicPr preferRelativeResize="0"/>
          <p:nvPr/>
        </p:nvPicPr>
        <p:blipFill>
          <a:blip r:embed="rId5">
            <a:alphaModFix/>
          </a:blip>
          <a:stretch>
            <a:fillRect/>
          </a:stretch>
        </p:blipFill>
        <p:spPr>
          <a:xfrm>
            <a:off x="328250" y="2086875"/>
            <a:ext cx="1772950" cy="1772950"/>
          </a:xfrm>
          <a:prstGeom prst="rect">
            <a:avLst/>
          </a:prstGeom>
          <a:noFill/>
          <a:ln>
            <a:noFill/>
          </a:ln>
        </p:spPr>
      </p:pic>
      <p:pic>
        <p:nvPicPr>
          <p:cNvPr id="214" name="Google Shape;214;p30"/>
          <p:cNvPicPr preferRelativeResize="0"/>
          <p:nvPr/>
        </p:nvPicPr>
        <p:blipFill>
          <a:blip r:embed="rId6">
            <a:alphaModFix/>
          </a:blip>
          <a:stretch>
            <a:fillRect/>
          </a:stretch>
        </p:blipFill>
        <p:spPr>
          <a:xfrm>
            <a:off x="2227175" y="2129550"/>
            <a:ext cx="1727125" cy="168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